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handoutMasterIdLst>
    <p:handoutMasterId r:id="rId3"/>
  </p:handoutMasterIdLst>
  <p:sldIdLst>
    <p:sldId id="258" r:id="rId2"/>
  </p:sldIdLst>
  <p:sldSz cx="42062400" cy="21031200"/>
  <p:notesSz cx="6858000" cy="9144000"/>
  <p:defaultTextStyle>
    <a:defPPr>
      <a:defRPr lang="en-US"/>
    </a:defPPr>
    <a:lvl1pPr marL="0" algn="l" defTabSz="3028493" rtl="0" eaLnBrk="1" latinLnBrk="0" hangingPunct="1">
      <a:defRPr sz="5962" kern="1200">
        <a:solidFill>
          <a:schemeClr val="tx1"/>
        </a:solidFill>
        <a:latin typeface="+mn-lt"/>
        <a:ea typeface="+mn-ea"/>
        <a:cs typeface="+mn-cs"/>
      </a:defRPr>
    </a:lvl1pPr>
    <a:lvl2pPr marL="1514246" algn="l" defTabSz="3028493" rtl="0" eaLnBrk="1" latinLnBrk="0" hangingPunct="1">
      <a:defRPr sz="5962" kern="1200">
        <a:solidFill>
          <a:schemeClr val="tx1"/>
        </a:solidFill>
        <a:latin typeface="+mn-lt"/>
        <a:ea typeface="+mn-ea"/>
        <a:cs typeface="+mn-cs"/>
      </a:defRPr>
    </a:lvl2pPr>
    <a:lvl3pPr marL="3028493" algn="l" defTabSz="3028493" rtl="0" eaLnBrk="1" latinLnBrk="0" hangingPunct="1">
      <a:defRPr sz="5962" kern="1200">
        <a:solidFill>
          <a:schemeClr val="tx1"/>
        </a:solidFill>
        <a:latin typeface="+mn-lt"/>
        <a:ea typeface="+mn-ea"/>
        <a:cs typeface="+mn-cs"/>
      </a:defRPr>
    </a:lvl3pPr>
    <a:lvl4pPr marL="4542739" algn="l" defTabSz="3028493" rtl="0" eaLnBrk="1" latinLnBrk="0" hangingPunct="1">
      <a:defRPr sz="5962" kern="1200">
        <a:solidFill>
          <a:schemeClr val="tx1"/>
        </a:solidFill>
        <a:latin typeface="+mn-lt"/>
        <a:ea typeface="+mn-ea"/>
        <a:cs typeface="+mn-cs"/>
      </a:defRPr>
    </a:lvl4pPr>
    <a:lvl5pPr marL="6056986" algn="l" defTabSz="3028493" rtl="0" eaLnBrk="1" latinLnBrk="0" hangingPunct="1">
      <a:defRPr sz="5962" kern="1200">
        <a:solidFill>
          <a:schemeClr val="tx1"/>
        </a:solidFill>
        <a:latin typeface="+mn-lt"/>
        <a:ea typeface="+mn-ea"/>
        <a:cs typeface="+mn-cs"/>
      </a:defRPr>
    </a:lvl5pPr>
    <a:lvl6pPr marL="7571232" algn="l" defTabSz="3028493" rtl="0" eaLnBrk="1" latinLnBrk="0" hangingPunct="1">
      <a:defRPr sz="5962" kern="1200">
        <a:solidFill>
          <a:schemeClr val="tx1"/>
        </a:solidFill>
        <a:latin typeface="+mn-lt"/>
        <a:ea typeface="+mn-ea"/>
        <a:cs typeface="+mn-cs"/>
      </a:defRPr>
    </a:lvl6pPr>
    <a:lvl7pPr marL="9085478" algn="l" defTabSz="3028493" rtl="0" eaLnBrk="1" latinLnBrk="0" hangingPunct="1">
      <a:defRPr sz="5962" kern="1200">
        <a:solidFill>
          <a:schemeClr val="tx1"/>
        </a:solidFill>
        <a:latin typeface="+mn-lt"/>
        <a:ea typeface="+mn-ea"/>
        <a:cs typeface="+mn-cs"/>
      </a:defRPr>
    </a:lvl7pPr>
    <a:lvl8pPr marL="10599725" algn="l" defTabSz="3028493" rtl="0" eaLnBrk="1" latinLnBrk="0" hangingPunct="1">
      <a:defRPr sz="5962" kern="1200">
        <a:solidFill>
          <a:schemeClr val="tx1"/>
        </a:solidFill>
        <a:latin typeface="+mn-lt"/>
        <a:ea typeface="+mn-ea"/>
        <a:cs typeface="+mn-cs"/>
      </a:defRPr>
    </a:lvl8pPr>
    <a:lvl9pPr marL="12113971" algn="l" defTabSz="3028493" rtl="0" eaLnBrk="1" latinLnBrk="0" hangingPunct="1">
      <a:defRPr sz="596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32A"/>
    <a:srgbClr val="D12C2A"/>
    <a:srgbClr val="DA312A"/>
    <a:srgbClr val="DB3128"/>
    <a:srgbClr val="FF9300"/>
    <a:srgbClr val="CE3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6"/>
    <p:restoredTop sz="94674"/>
  </p:normalViewPr>
  <p:slideViewPr>
    <p:cSldViewPr snapToGrid="0" snapToObjects="1">
      <p:cViewPr varScale="1">
        <p:scale>
          <a:sx n="31" d="100"/>
          <a:sy n="31" d="100"/>
        </p:scale>
        <p:origin x="240" y="336"/>
      </p:cViewPr>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58C05A-856E-FA40-9E19-771D2AD67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E3C7C16A-D108-D243-BB20-7AC022F42B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6562EA-D755-3248-9BEA-5791611911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80795E-FC93-8143-951D-88AAA9E7B974}" type="slidenum">
              <a:rPr lang="en-US" smtClean="0"/>
              <a:t>‹#›</a:t>
            </a:fld>
            <a:endParaRPr lang="en-US"/>
          </a:p>
        </p:txBody>
      </p:sp>
    </p:spTree>
    <p:extLst>
      <p:ext uri="{BB962C8B-B14F-4D97-AF65-F5344CB8AC3E}">
        <p14:creationId xmlns:p14="http://schemas.microsoft.com/office/powerpoint/2010/main" val="23731968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8" name="Title Placeholder 43">
            <a:extLst>
              <a:ext uri="{FF2B5EF4-FFF2-40B4-BE49-F238E27FC236}">
                <a16:creationId xmlns:a16="http://schemas.microsoft.com/office/drawing/2014/main" id="{F7CA9FA6-4E53-6643-AD41-5BF268DC6835}"/>
              </a:ext>
            </a:extLst>
          </p:cNvPr>
          <p:cNvSpPr>
            <a:spLocks noGrp="1"/>
          </p:cNvSpPr>
          <p:nvPr>
            <p:ph type="title"/>
          </p:nvPr>
        </p:nvSpPr>
        <p:spPr>
          <a:xfrm>
            <a:off x="8229600" y="1"/>
            <a:ext cx="31757814" cy="4393096"/>
          </a:xfrm>
          <a:prstGeom prst="rect">
            <a:avLst/>
          </a:prstGeom>
        </p:spPr>
        <p:txBody>
          <a:bodyPr vert="horz" lIns="91440" tIns="45720" rIns="91440" bIns="45720" rtlCol="0" anchor="ctr">
            <a:normAutofit/>
          </a:bodyPr>
          <a:lstStyle>
            <a:lvl1pPr marL="0" marR="0" indent="0" algn="l" defTabSz="3028493" rtl="0" eaLnBrk="1" fontAlgn="auto" latinLnBrk="0" hangingPunct="1">
              <a:lnSpc>
                <a:spcPct val="100000"/>
              </a:lnSpc>
              <a:spcBef>
                <a:spcPts val="0"/>
              </a:spcBef>
              <a:spcAft>
                <a:spcPts val="0"/>
              </a:spcAft>
              <a:buClrTx/>
              <a:buSzTx/>
              <a:buFontTx/>
              <a:buNone/>
              <a:tabLst/>
              <a:defRPr/>
            </a:lvl1pPr>
          </a:lstStyle>
          <a:p>
            <a:pPr marL="0" marR="0" lvl="0" indent="0" algn="l" defTabSz="3028493" rtl="0" eaLnBrk="1" fontAlgn="auto" latinLnBrk="0" hangingPunct="1">
              <a:lnSpc>
                <a:spcPct val="100000"/>
              </a:lnSpc>
              <a:spcBef>
                <a:spcPts val="0"/>
              </a:spcBef>
              <a:spcAft>
                <a:spcPts val="0"/>
              </a:spcAft>
              <a:buClrTx/>
              <a:buSzTx/>
              <a:buFontTx/>
              <a:buNone/>
              <a:tabLst/>
              <a:defRPr/>
            </a:pPr>
            <a:r>
              <a:rPr lang="en-US" dirty="0"/>
              <a:t>Click to edit Master title style</a:t>
            </a:r>
          </a:p>
        </p:txBody>
      </p:sp>
      <p:sp>
        <p:nvSpPr>
          <p:cNvPr id="3" name="Content Placeholder 2">
            <a:extLst>
              <a:ext uri="{FF2B5EF4-FFF2-40B4-BE49-F238E27FC236}">
                <a16:creationId xmlns:a16="http://schemas.microsoft.com/office/drawing/2014/main" id="{E3D2AD84-61CB-2840-AB43-8C8E250C25DA}"/>
              </a:ext>
            </a:extLst>
          </p:cNvPr>
          <p:cNvSpPr>
            <a:spLocks noGrp="1"/>
          </p:cNvSpPr>
          <p:nvPr>
            <p:ph idx="1"/>
          </p:nvPr>
        </p:nvSpPr>
        <p:spPr>
          <a:xfrm>
            <a:off x="949569" y="5205047"/>
            <a:ext cx="12379569" cy="12828953"/>
          </a:xfrm>
          <a:prstGeom prst="rect">
            <a:avLst/>
          </a:prstGeom>
        </p:spPr>
        <p:txBody>
          <a:bodyPr numCol="1">
            <a:normAutofit/>
          </a:bodyPr>
          <a:lstStyle>
            <a:lvl1pPr marL="0" indent="0">
              <a:buFontTx/>
              <a:buNone/>
              <a:defRPr lang="en-US" sz="3000" b="0" dirty="0" smtClean="0">
                <a:solidFill>
                  <a:schemeClr val="tx1"/>
                </a:solidFill>
              </a:defRPr>
            </a:lvl1pPr>
            <a:lvl2pPr marL="457200" indent="0">
              <a:buNone/>
              <a:defRPr lang="en-US" dirty="0" smtClean="0"/>
            </a:lvl2pPr>
            <a:lvl3pPr>
              <a:defRPr/>
            </a:lvl3pPr>
            <a:lvl4pPr>
              <a:defRPr/>
            </a:lvl4pPr>
            <a:lvl5pPr marL="1828800" indent="0">
              <a:buNone/>
              <a:defRPr/>
            </a:lvl5pPr>
          </a:lstStyle>
          <a:p>
            <a:pPr lvl="0"/>
            <a:r>
              <a:rPr lang="en-US" dirty="0"/>
              <a:t>Edit Master text styles</a:t>
            </a:r>
          </a:p>
        </p:txBody>
      </p:sp>
      <p:sp>
        <p:nvSpPr>
          <p:cNvPr id="4" name="Content Placeholder 2">
            <a:extLst>
              <a:ext uri="{FF2B5EF4-FFF2-40B4-BE49-F238E27FC236}">
                <a16:creationId xmlns:a16="http://schemas.microsoft.com/office/drawing/2014/main" id="{4AB83352-15EB-2346-82B5-B53B9BCD89AB}"/>
              </a:ext>
            </a:extLst>
          </p:cNvPr>
          <p:cNvSpPr>
            <a:spLocks noGrp="1"/>
          </p:cNvSpPr>
          <p:nvPr>
            <p:ph idx="10"/>
          </p:nvPr>
        </p:nvSpPr>
        <p:spPr>
          <a:xfrm>
            <a:off x="14817969" y="5205047"/>
            <a:ext cx="12379569" cy="12828953"/>
          </a:xfrm>
          <a:prstGeom prst="rect">
            <a:avLst/>
          </a:prstGeom>
        </p:spPr>
        <p:txBody>
          <a:bodyPr numCol="1">
            <a:normAutofit/>
          </a:bodyPr>
          <a:lstStyle>
            <a:lvl1pPr marL="0" indent="0">
              <a:buFont typeface="Arial" panose="020B0604020202020204" pitchFamily="34" charset="0"/>
              <a:buNone/>
              <a:defRPr lang="en-US" sz="3000" b="0" kern="1200" dirty="0">
                <a:solidFill>
                  <a:schemeClr val="tx1"/>
                </a:solidFill>
                <a:latin typeface="Arial" panose="020B0604020202020204" pitchFamily="34" charset="0"/>
                <a:ea typeface="+mn-ea"/>
                <a:cs typeface="Arial" panose="020B0604020202020204" pitchFamily="34" charset="0"/>
              </a:defRPr>
            </a:lvl1pPr>
            <a:lvl2pPr marL="457200" indent="0">
              <a:buNone/>
              <a:defRPr sz="2200">
                <a:latin typeface="Arial" panose="020B0604020202020204" pitchFamily="34" charset="0"/>
                <a:cs typeface="Arial" panose="020B0604020202020204" pitchFamily="34" charset="0"/>
              </a:defRPr>
            </a:lvl2pPr>
            <a:lvl3pPr>
              <a:defRPr/>
            </a:lvl3pPr>
            <a:lvl4pPr>
              <a:defRPr/>
            </a:lvl4pPr>
            <a:lvl5pPr marL="1828800" indent="0">
              <a:buNone/>
              <a:defRPr/>
            </a:lvl5pPr>
          </a:lstStyle>
          <a:p>
            <a:pPr marL="0" lvl="0" indent="0" algn="l" defTabSz="914400" rtl="0" eaLnBrk="1" latinLnBrk="0" hangingPunct="1">
              <a:lnSpc>
                <a:spcPct val="90000"/>
              </a:lnSpc>
              <a:spcBef>
                <a:spcPts val="1000"/>
              </a:spcBef>
              <a:buFontTx/>
              <a:buNone/>
            </a:pPr>
            <a:r>
              <a:rPr lang="en-US" dirty="0"/>
              <a:t>Edit Master text styles</a:t>
            </a:r>
          </a:p>
        </p:txBody>
      </p:sp>
      <p:sp>
        <p:nvSpPr>
          <p:cNvPr id="5" name="Content Placeholder 2">
            <a:extLst>
              <a:ext uri="{FF2B5EF4-FFF2-40B4-BE49-F238E27FC236}">
                <a16:creationId xmlns:a16="http://schemas.microsoft.com/office/drawing/2014/main" id="{8E82EA68-D595-A34E-A5C5-3541C79F9795}"/>
              </a:ext>
            </a:extLst>
          </p:cNvPr>
          <p:cNvSpPr>
            <a:spLocks noGrp="1"/>
          </p:cNvSpPr>
          <p:nvPr>
            <p:ph idx="11"/>
          </p:nvPr>
        </p:nvSpPr>
        <p:spPr>
          <a:xfrm>
            <a:off x="28686369" y="5205047"/>
            <a:ext cx="12379569" cy="12828953"/>
          </a:xfrm>
          <a:prstGeom prst="rect">
            <a:avLst/>
          </a:prstGeom>
        </p:spPr>
        <p:txBody>
          <a:bodyPr numCol="1">
            <a:normAutofit/>
          </a:bodyPr>
          <a:lstStyle>
            <a:lvl1pPr marL="0" indent="0">
              <a:buFont typeface="Arial" panose="020B0604020202020204" pitchFamily="34" charset="0"/>
              <a:buNone/>
              <a:defRPr lang="en-US" sz="3000" b="0" kern="1200" dirty="0">
                <a:solidFill>
                  <a:schemeClr val="tx1"/>
                </a:solidFill>
                <a:latin typeface="Arial" panose="020B0604020202020204" pitchFamily="34" charset="0"/>
                <a:ea typeface="+mn-ea"/>
                <a:cs typeface="Arial" panose="020B0604020202020204" pitchFamily="34" charset="0"/>
              </a:defRPr>
            </a:lvl1pPr>
            <a:lvl2pPr marL="457200" indent="0">
              <a:buNone/>
              <a:defRPr sz="2200">
                <a:latin typeface="Arial" panose="020B0604020202020204" pitchFamily="34" charset="0"/>
                <a:cs typeface="Arial" panose="020B0604020202020204" pitchFamily="34" charset="0"/>
              </a:defRPr>
            </a:lvl2pPr>
            <a:lvl3pPr>
              <a:defRPr/>
            </a:lvl3pPr>
            <a:lvl4pPr>
              <a:defRPr/>
            </a:lvl4pPr>
            <a:lvl5pPr marL="1828800" indent="0">
              <a:buNone/>
              <a:defRPr/>
            </a:lvl5pPr>
          </a:lstStyle>
          <a:p>
            <a:pPr marL="0" lvl="0" indent="0" algn="l" defTabSz="914400" rtl="0" eaLnBrk="1" latinLnBrk="0" hangingPunct="1">
              <a:lnSpc>
                <a:spcPct val="90000"/>
              </a:lnSpc>
              <a:spcBef>
                <a:spcPts val="1000"/>
              </a:spcBef>
              <a:buFontTx/>
              <a:buNone/>
            </a:pPr>
            <a:r>
              <a:rPr lang="en-US" dirty="0"/>
              <a:t>Edit Master text styles</a:t>
            </a:r>
          </a:p>
        </p:txBody>
      </p:sp>
    </p:spTree>
    <p:extLst>
      <p:ext uri="{BB962C8B-B14F-4D97-AF65-F5344CB8AC3E}">
        <p14:creationId xmlns:p14="http://schemas.microsoft.com/office/powerpoint/2010/main" val="2172590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0EF1EC3-8DEE-EC4F-80FB-9959DB1FCD62}"/>
              </a:ext>
            </a:extLst>
          </p:cNvPr>
          <p:cNvCxnSpPr>
            <a:cxnSpLocks/>
          </p:cNvCxnSpPr>
          <p:nvPr userDrawn="1"/>
        </p:nvCxnSpPr>
        <p:spPr>
          <a:xfrm>
            <a:off x="14115141" y="4393096"/>
            <a:ext cx="0" cy="14332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BBC60E-30E4-5743-9E66-BD89FD3E2B50}"/>
              </a:ext>
            </a:extLst>
          </p:cNvPr>
          <p:cNvCxnSpPr>
            <a:cxnSpLocks/>
          </p:cNvCxnSpPr>
          <p:nvPr userDrawn="1"/>
        </p:nvCxnSpPr>
        <p:spPr>
          <a:xfrm>
            <a:off x="27940869" y="4393096"/>
            <a:ext cx="0" cy="14332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1D637B-CE86-E985-113A-5703576D1F87}"/>
              </a:ext>
            </a:extLst>
          </p:cNvPr>
          <p:cNvPicPr>
            <a:picLocks noChangeAspect="1"/>
          </p:cNvPicPr>
          <p:nvPr userDrawn="1"/>
        </p:nvPicPr>
        <p:blipFill>
          <a:blip r:embed="rId3"/>
          <a:srcRect/>
          <a:stretch/>
        </p:blipFill>
        <p:spPr>
          <a:xfrm>
            <a:off x="0" y="0"/>
            <a:ext cx="42062400" cy="21031200"/>
          </a:xfrm>
          <a:prstGeom prst="rect">
            <a:avLst/>
          </a:prstGeom>
        </p:spPr>
      </p:pic>
    </p:spTree>
    <p:extLst>
      <p:ext uri="{BB962C8B-B14F-4D97-AF65-F5344CB8AC3E}">
        <p14:creationId xmlns:p14="http://schemas.microsoft.com/office/powerpoint/2010/main" val="318526675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lang="en-US" sz="6000" b="1" kern="1200" dirty="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3000" b="1" kern="1200" dirty="0" smtClean="0">
          <a:solidFill>
            <a:srgbClr val="CE322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jenlarsendhsc.com/principles" TargetMode="External"/><Relationship Id="rId2" Type="http://schemas.openxmlformats.org/officeDocument/2006/relationships/hyperlink" Target="https://www.jenlarsendhsc.com/vision" TargetMode="External"/><Relationship Id="rId1" Type="http://schemas.openxmlformats.org/officeDocument/2006/relationships/slideLayout" Target="../slideLayouts/slideLayout1.xml"/><Relationship Id="rId4" Type="http://schemas.openxmlformats.org/officeDocument/2006/relationships/hyperlink" Target="https://www.jenlarsendhsc.com/mi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1E26F-806D-7342-9371-50837B2F2040}"/>
              </a:ext>
            </a:extLst>
          </p:cNvPr>
          <p:cNvSpPr>
            <a:spLocks noGrp="1"/>
          </p:cNvSpPr>
          <p:nvPr>
            <p:ph idx="1"/>
          </p:nvPr>
        </p:nvSpPr>
        <p:spPr>
          <a:xfrm>
            <a:off x="949569" y="9296400"/>
            <a:ext cx="12379569" cy="9804400"/>
          </a:xfrm>
        </p:spPr>
        <p:txBody>
          <a:bodyPr>
            <a:noAutofit/>
          </a:bodyPr>
          <a:lstStyle/>
          <a:p>
            <a:pPr algn="ctr"/>
            <a:r>
              <a:rPr lang="en-US" sz="4800" b="1" u="sng" dirty="0">
                <a:solidFill>
                  <a:srgbClr val="D12C2A"/>
                </a:solidFill>
                <a:hlinkClick r:id="rId2"/>
              </a:rPr>
              <a:t>SCHOLARSHIP</a:t>
            </a:r>
            <a:endParaRPr lang="en-US" sz="2800" dirty="0">
              <a:ln>
                <a:noFill/>
              </a:ln>
              <a:solidFill>
                <a:srgbClr val="000000"/>
              </a:solidFill>
              <a:effectLst>
                <a:outerShdw blurRad="38100" dist="19050" dir="2700000" algn="tl">
                  <a:schemeClr val="dk1">
                    <a:alpha val="40000"/>
                  </a:schemeClr>
                </a:outerShdw>
              </a:effectLst>
              <a:latin typeface="+mn-lt"/>
              <a:ea typeface="Times New Roman" panose="02020603050405020304" pitchFamily="18" charset="0"/>
              <a:cs typeface="Times New Roman" panose="02020603050405020304" pitchFamily="18" charset="0"/>
            </a:endParaRPr>
          </a:p>
          <a:p>
            <a:pPr marL="514350" indent="-514350">
              <a:buAutoNum type="arabicPeriod"/>
            </a:pPr>
            <a:r>
              <a:rPr lang="en-US" sz="3200" b="1" dirty="0"/>
              <a:t>EXSC 8040- The Synthesis of Research On Exercise and Wellness Programs for People with Parkinson’s</a:t>
            </a:r>
          </a:p>
          <a:p>
            <a:pPr marL="914400" lvl="1" indent="-457200">
              <a:buFont typeface="Arial" panose="020B0604020202020204" pitchFamily="34" charset="0"/>
              <a:buChar char="•"/>
            </a:pPr>
            <a:r>
              <a:rPr lang="en-US" sz="2800" dirty="0"/>
              <a:t>This article reviews the benefits of various exercise modalities, including aerobic fitness, strength training, flexibility, and neuromotor exercises for people with Parkinson’s</a:t>
            </a:r>
          </a:p>
          <a:p>
            <a:pPr marL="514350" indent="-514350">
              <a:buAutoNum type="arabicPeriod"/>
            </a:pPr>
            <a:r>
              <a:rPr lang="en-US" sz="3200" b="1" dirty="0"/>
              <a:t>EXSC 8250- Exploring the Impact of Non-Pharmaceutical Therapies on Adults with Parkinson’s Disease  </a:t>
            </a:r>
          </a:p>
          <a:p>
            <a:pPr marL="800100" lvl="1" indent="-342900">
              <a:buFont typeface="Arial" panose="020B0604020202020204" pitchFamily="34" charset="0"/>
              <a:buChar char="•"/>
            </a:pPr>
            <a:r>
              <a:rPr lang="en-US" sz="2800" dirty="0"/>
              <a:t>The review explores key factors in the quality of life in people with PD, assesses the role of non-pharmaceutical interventions, and finally discusses healthcare models and the role of referrals in facilitating access to non-pharmaceutical therapies.   </a:t>
            </a:r>
          </a:p>
          <a:p>
            <a:pPr marL="514350" indent="-514350">
              <a:buFont typeface="Arial" panose="020B0604020202020204" pitchFamily="34" charset="0"/>
              <a:buAutoNum type="arabicPeriod"/>
            </a:pPr>
            <a:r>
              <a:rPr lang="en-US" sz="3200" b="1" dirty="0"/>
              <a:t>EXSC 8990- Empowering Movement for People with Parkinson’s Disease: A Practical Guide for Exercise Professionals  </a:t>
            </a:r>
          </a:p>
          <a:p>
            <a:pPr marL="971550" lvl="1" indent="-514350">
              <a:buFont typeface="Arial" panose="020B0604020202020204" pitchFamily="34" charset="0"/>
              <a:buChar char="•"/>
            </a:pPr>
            <a:r>
              <a:rPr lang="en-US" sz="2800" dirty="0"/>
              <a:t>This article discusses the evidence-based benefits of various exercise modalities, including aerobic, strength, balance, flexibility, and dual-task training. It also explores the barriers to exercise and highlights practical strategies for overcoming them. </a:t>
            </a:r>
          </a:p>
        </p:txBody>
      </p:sp>
      <p:sp>
        <p:nvSpPr>
          <p:cNvPr id="4" name="Content Placeholder 3">
            <a:extLst>
              <a:ext uri="{FF2B5EF4-FFF2-40B4-BE49-F238E27FC236}">
                <a16:creationId xmlns:a16="http://schemas.microsoft.com/office/drawing/2014/main" id="{573DEF5F-AAB4-5840-B6FA-9F151164A681}"/>
              </a:ext>
            </a:extLst>
          </p:cNvPr>
          <p:cNvSpPr>
            <a:spLocks noGrp="1"/>
          </p:cNvSpPr>
          <p:nvPr>
            <p:ph idx="10"/>
          </p:nvPr>
        </p:nvSpPr>
        <p:spPr>
          <a:xfrm>
            <a:off x="14841415" y="7315200"/>
            <a:ext cx="12379569" cy="9804400"/>
          </a:xfrm>
        </p:spPr>
        <p:txBody>
          <a:bodyPr>
            <a:noAutofit/>
          </a:bodyPr>
          <a:lstStyle/>
          <a:p>
            <a:pPr algn="ctr"/>
            <a:r>
              <a:rPr lang="en-US" sz="4800" b="1" u="sng" dirty="0">
                <a:solidFill>
                  <a:srgbClr val="D12C2A"/>
                </a:solidFill>
                <a:hlinkClick r:id="rId3"/>
              </a:rPr>
              <a:t>TEACHING</a:t>
            </a:r>
            <a:endParaRPr lang="en-US" sz="4800" b="1" u="sng" dirty="0">
              <a:solidFill>
                <a:srgbClr val="D12C2A"/>
              </a:solidFill>
            </a:endParaRPr>
          </a:p>
          <a:p>
            <a:pPr marL="514350" indent="-514350">
              <a:buAutoNum type="arabicPeriod"/>
            </a:pPr>
            <a:r>
              <a:rPr lang="en-US" sz="3200" b="1" dirty="0"/>
              <a:t>Keep Moving: The Daily Program for People with Parkinson’s Disease</a:t>
            </a:r>
          </a:p>
          <a:p>
            <a:pPr marL="914400" lvl="1" indent="-457200">
              <a:buFont typeface="Arial" panose="020B0604020202020204" pitchFamily="34" charset="0"/>
              <a:buChar char="•"/>
            </a:pPr>
            <a:r>
              <a:rPr lang="en-US" sz="2800" dirty="0"/>
              <a:t>The presentation, presented to the People with Parkinson’s Support group, aimed to deliver an evidence-based, daily well-being program that combines nonpharmaceutical therapies, including exercise, meditation, voice training, and nutrition, to improve the quality of life for people with PD. </a:t>
            </a:r>
          </a:p>
          <a:p>
            <a:pPr marL="514350" indent="-514350">
              <a:buAutoNum type="arabicPeriod"/>
            </a:pPr>
            <a:r>
              <a:rPr lang="en-US" sz="3200" b="1" dirty="0"/>
              <a:t>Exercise and Parkinson’s Disease: Essential Considerations for Exercise Professionals </a:t>
            </a:r>
          </a:p>
          <a:p>
            <a:pPr marL="800100" lvl="1" indent="-342900">
              <a:buFont typeface="Arial" panose="020B0604020202020204" pitchFamily="34" charset="0"/>
              <a:buChar char="•"/>
            </a:pPr>
            <a:r>
              <a:rPr lang="en-US" sz="2800" dirty="0"/>
              <a:t>This presentation, delivered at the 2025 NETA Virtual Fit Fest, aimed to introduce exercise professionals to foundational knowledge about Parkinson’s disease (PD) and evidence-based strategies for designing safe and effective exercise programs for the PD population.</a:t>
            </a:r>
          </a:p>
          <a:p>
            <a:pPr marL="514350" indent="-514350">
              <a:buFont typeface="Arial" panose="020B0604020202020204" pitchFamily="34" charset="0"/>
              <a:buAutoNum type="arabicPeriod"/>
            </a:pPr>
            <a:r>
              <a:rPr lang="en-US" sz="3200" b="1" dirty="0"/>
              <a:t>Bridging the Gap: Collaborations Between Physical Therapists, Occupational Therapists, and Exercise Professionals</a:t>
            </a:r>
          </a:p>
          <a:p>
            <a:pPr marL="971550" lvl="1" indent="-514350">
              <a:buFont typeface="Arial" panose="020B0604020202020204" pitchFamily="34" charset="0"/>
              <a:buChar char="•"/>
            </a:pPr>
            <a:r>
              <a:rPr lang="en-US" sz="2800" dirty="0"/>
              <a:t>This presentation, delivered to the neuro team at the University of California, San Francisco, emphasized the role of exercise professionals and explored the value and logistics of building these collaborative relationships.</a:t>
            </a:r>
            <a:endParaRPr lang="en-US" sz="4800" dirty="0"/>
          </a:p>
        </p:txBody>
      </p:sp>
      <p:sp>
        <p:nvSpPr>
          <p:cNvPr id="5" name="Content Placeholder 4">
            <a:extLst>
              <a:ext uri="{FF2B5EF4-FFF2-40B4-BE49-F238E27FC236}">
                <a16:creationId xmlns:a16="http://schemas.microsoft.com/office/drawing/2014/main" id="{7BBE3E0E-B5DB-0549-BCE5-4711A58766AA}"/>
              </a:ext>
            </a:extLst>
          </p:cNvPr>
          <p:cNvSpPr>
            <a:spLocks noGrp="1"/>
          </p:cNvSpPr>
          <p:nvPr>
            <p:ph idx="11"/>
          </p:nvPr>
        </p:nvSpPr>
        <p:spPr>
          <a:xfrm>
            <a:off x="28686369" y="9296400"/>
            <a:ext cx="12379569" cy="9804399"/>
          </a:xfrm>
        </p:spPr>
        <p:txBody>
          <a:bodyPr>
            <a:noAutofit/>
          </a:bodyPr>
          <a:lstStyle/>
          <a:p>
            <a:pPr algn="ctr"/>
            <a:r>
              <a:rPr lang="en-US" sz="4800" b="1" u="sng" dirty="0">
                <a:solidFill>
                  <a:srgbClr val="D12C2A"/>
                </a:solidFill>
                <a:hlinkClick r:id="rId4"/>
              </a:rPr>
              <a:t>SERVICE</a:t>
            </a:r>
            <a:endParaRPr lang="en-US" sz="4800" b="1" u="sng" dirty="0">
              <a:solidFill>
                <a:srgbClr val="D12C2A"/>
              </a:solidFill>
            </a:endParaRPr>
          </a:p>
          <a:p>
            <a:pPr algn="ctr"/>
            <a:endParaRPr lang="en-US" sz="2000" b="1" u="sng" dirty="0">
              <a:solidFill>
                <a:srgbClr val="D12C2A"/>
              </a:solidFill>
            </a:endParaRPr>
          </a:p>
          <a:p>
            <a:pPr algn="ctr"/>
            <a:r>
              <a:rPr lang="en-US" sz="3600" dirty="0"/>
              <a:t>Culminating Leadership Project: </a:t>
            </a:r>
          </a:p>
          <a:p>
            <a:pPr algn="ctr"/>
            <a:r>
              <a:rPr lang="en-US" sz="3600" dirty="0"/>
              <a:t>Keep Moving: The Daily Program</a:t>
            </a:r>
          </a:p>
          <a:p>
            <a:pPr algn="ctr"/>
            <a:endParaRPr lang="en-US" sz="2000" dirty="0"/>
          </a:p>
          <a:p>
            <a:pPr marL="514350" indent="-514350">
              <a:buFont typeface="Arial" panose="020B0604020202020204" pitchFamily="34" charset="0"/>
              <a:buAutoNum type="arabicPeriod"/>
            </a:pPr>
            <a:r>
              <a:rPr lang="en-US" sz="3200" b="1" dirty="0"/>
              <a:t>Keep Moving: The Daily Program-Meditation</a:t>
            </a:r>
          </a:p>
          <a:p>
            <a:pPr marL="971550" lvl="1" indent="-514350">
              <a:buFont typeface="Arial" panose="020B0604020202020204" pitchFamily="34" charset="0"/>
              <a:buChar char="•"/>
            </a:pPr>
            <a:r>
              <a:rPr lang="en-US" sz="2800" dirty="0"/>
              <a:t>Increase awareness of how daily meditation can improve the quality of life for people with Parkinson’s by offering a free 50-minute active class for individuals with PD and their caregivers.</a:t>
            </a:r>
          </a:p>
          <a:p>
            <a:pPr marL="514350" indent="-514350">
              <a:buAutoNum type="arabicPeriod"/>
            </a:pPr>
            <a:r>
              <a:rPr lang="en-US" sz="3200" b="1" dirty="0"/>
              <a:t>Keep Moving for PD: Exercise Week</a:t>
            </a:r>
          </a:p>
          <a:p>
            <a:pPr marL="971550" lvl="1" indent="-514350">
              <a:buFont typeface="Arial" panose="020B0604020202020204" pitchFamily="34" charset="0"/>
              <a:buChar char="•"/>
            </a:pPr>
            <a:r>
              <a:rPr lang="en-US" sz="2800" dirty="0"/>
              <a:t>Introduce the benefits of a daily well-being routine to the Parkinson’s community by offering a free week-long well-being program that explores the core elements of </a:t>
            </a:r>
            <a:r>
              <a:rPr lang="en-US" sz="2800" i="1" dirty="0"/>
              <a:t>Keep Moving: The Daily Program</a:t>
            </a:r>
            <a:r>
              <a:rPr lang="en-US" sz="2800" dirty="0"/>
              <a:t>.</a:t>
            </a:r>
          </a:p>
          <a:p>
            <a:pPr marL="514350" indent="-514350">
              <a:buFont typeface="Arial" panose="020B0604020202020204" pitchFamily="34" charset="0"/>
              <a:buAutoNum type="arabicPeriod"/>
            </a:pPr>
            <a:r>
              <a:rPr lang="en-US" sz="3200" b="1" dirty="0"/>
              <a:t>Training Clients with Parkinson’s Disease: Foundations for Fitness Professionals </a:t>
            </a:r>
          </a:p>
          <a:p>
            <a:pPr marL="971550" lvl="1" indent="-514350">
              <a:buFont typeface="Arial" panose="020B0604020202020204" pitchFamily="34" charset="0"/>
              <a:buChar char="•"/>
            </a:pPr>
            <a:r>
              <a:rPr lang="en-US" sz="2800" dirty="0"/>
              <a:t>Increase awareness among personal trainers of the benefits of a daily well-being program for people with Parkinson’s by offering foundational education and a free online course with a live Zoom workshop.</a:t>
            </a:r>
          </a:p>
        </p:txBody>
      </p:sp>
      <p:sp>
        <p:nvSpPr>
          <p:cNvPr id="8" name="Round Diagonal Corner Rectangle 7">
            <a:extLst>
              <a:ext uri="{FF2B5EF4-FFF2-40B4-BE49-F238E27FC236}">
                <a16:creationId xmlns:a16="http://schemas.microsoft.com/office/drawing/2014/main" id="{8DC0C50F-A132-9C4B-8033-EC3F6D0045B7}"/>
              </a:ext>
            </a:extLst>
          </p:cNvPr>
          <p:cNvSpPr/>
          <p:nvPr/>
        </p:nvSpPr>
        <p:spPr>
          <a:xfrm>
            <a:off x="949568" y="5115178"/>
            <a:ext cx="40246159" cy="1270361"/>
          </a:xfrm>
          <a:prstGeom prst="round2DiagRect">
            <a:avLst/>
          </a:prstGeom>
          <a:solidFill>
            <a:srgbClr val="D12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B474BF-E8EF-1A4B-850F-B4429DB6A845}"/>
              </a:ext>
            </a:extLst>
          </p:cNvPr>
          <p:cNvSpPr txBox="1"/>
          <p:nvPr/>
        </p:nvSpPr>
        <p:spPr>
          <a:xfrm>
            <a:off x="1432561" y="5347506"/>
            <a:ext cx="39186168" cy="769441"/>
          </a:xfrm>
          <a:prstGeom prst="rect">
            <a:avLst/>
          </a:prstGeom>
          <a:noFill/>
        </p:spPr>
        <p:txBody>
          <a:bodyPr wrap="square" rtlCol="0">
            <a:spAutoFit/>
          </a:bodyPr>
          <a:lstStyle/>
          <a:p>
            <a:pPr algn="ctr"/>
            <a:r>
              <a:rPr lang="en-US" sz="4400" i="1" dirty="0">
                <a:solidFill>
                  <a:schemeClr val="bg1"/>
                </a:solidFill>
              </a:rPr>
              <a:t>Vision: Improve the quality of life for people with PD through an evidence-based daily well-being program.</a:t>
            </a:r>
          </a:p>
        </p:txBody>
      </p:sp>
      <p:sp>
        <p:nvSpPr>
          <p:cNvPr id="10" name="Round Diagonal Corner Rectangle 9">
            <a:extLst>
              <a:ext uri="{FF2B5EF4-FFF2-40B4-BE49-F238E27FC236}">
                <a16:creationId xmlns:a16="http://schemas.microsoft.com/office/drawing/2014/main" id="{C04556D8-1223-A547-94AA-40D270B82D82}"/>
              </a:ext>
            </a:extLst>
          </p:cNvPr>
          <p:cNvSpPr/>
          <p:nvPr/>
        </p:nvSpPr>
        <p:spPr>
          <a:xfrm>
            <a:off x="949568" y="7491969"/>
            <a:ext cx="12379569" cy="1270361"/>
          </a:xfrm>
          <a:prstGeom prst="round2DiagRect">
            <a:avLst>
              <a:gd name="adj1" fmla="val 16667"/>
              <a:gd name="adj2" fmla="val 0"/>
            </a:avLst>
          </a:prstGeom>
          <a:solidFill>
            <a:srgbClr val="D12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a:extLst>
              <a:ext uri="{FF2B5EF4-FFF2-40B4-BE49-F238E27FC236}">
                <a16:creationId xmlns:a16="http://schemas.microsoft.com/office/drawing/2014/main" id="{F6442D41-860B-2E46-BEDE-4BC1D10AE81A}"/>
              </a:ext>
            </a:extLst>
          </p:cNvPr>
          <p:cNvSpPr/>
          <p:nvPr/>
        </p:nvSpPr>
        <p:spPr>
          <a:xfrm>
            <a:off x="28733263" y="7440363"/>
            <a:ext cx="12379569" cy="1270361"/>
          </a:xfrm>
          <a:prstGeom prst="round2DiagRect">
            <a:avLst/>
          </a:prstGeom>
          <a:solidFill>
            <a:srgbClr val="D12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9DBDE35-0609-B642-A656-81B8638010BD}"/>
              </a:ext>
            </a:extLst>
          </p:cNvPr>
          <p:cNvSpPr txBox="1"/>
          <p:nvPr/>
        </p:nvSpPr>
        <p:spPr>
          <a:xfrm>
            <a:off x="996463" y="7633506"/>
            <a:ext cx="12332674" cy="1077218"/>
          </a:xfrm>
          <a:prstGeom prst="rect">
            <a:avLst/>
          </a:prstGeom>
          <a:noFill/>
        </p:spPr>
        <p:txBody>
          <a:bodyPr wrap="square" rtlCol="0" anchor="ctr">
            <a:spAutoFit/>
          </a:bodyPr>
          <a:lstStyle/>
          <a:p>
            <a:pPr algn="ctr"/>
            <a:r>
              <a:rPr lang="en-US" sz="3200" i="1" dirty="0">
                <a:solidFill>
                  <a:schemeClr val="bg1"/>
                </a:solidFill>
              </a:rPr>
              <a:t>Research Foci: Wellness Programs for PD, Non-Pharmaceutical Therapies for PD, Integrating Wellness activities into Daily Living</a:t>
            </a:r>
          </a:p>
        </p:txBody>
      </p:sp>
      <p:sp>
        <p:nvSpPr>
          <p:cNvPr id="14" name="TextBox 13">
            <a:extLst>
              <a:ext uri="{FF2B5EF4-FFF2-40B4-BE49-F238E27FC236}">
                <a16:creationId xmlns:a16="http://schemas.microsoft.com/office/drawing/2014/main" id="{B4E57A12-9288-184B-B398-463C2D8716AA}"/>
              </a:ext>
            </a:extLst>
          </p:cNvPr>
          <p:cNvSpPr txBox="1"/>
          <p:nvPr/>
        </p:nvSpPr>
        <p:spPr>
          <a:xfrm>
            <a:off x="28709815" y="7633506"/>
            <a:ext cx="12332675" cy="1569660"/>
          </a:xfrm>
          <a:prstGeom prst="rect">
            <a:avLst/>
          </a:prstGeom>
          <a:noFill/>
        </p:spPr>
        <p:txBody>
          <a:bodyPr wrap="square" rtlCol="0">
            <a:spAutoFit/>
          </a:bodyPr>
          <a:lstStyle/>
          <a:p>
            <a:pPr algn="ctr"/>
            <a:r>
              <a:rPr lang="en-US" sz="3200" i="1" dirty="0">
                <a:solidFill>
                  <a:schemeClr val="bg1"/>
                </a:solidFill>
              </a:rPr>
              <a:t>Principles: Promote daily integrated activities for people with PD, educate and inspire personal trainers to work with the PD community</a:t>
            </a:r>
          </a:p>
        </p:txBody>
      </p:sp>
      <p:sp>
        <p:nvSpPr>
          <p:cNvPr id="17" name="Title 1">
            <a:extLst>
              <a:ext uri="{FF2B5EF4-FFF2-40B4-BE49-F238E27FC236}">
                <a16:creationId xmlns:a16="http://schemas.microsoft.com/office/drawing/2014/main" id="{733EA89B-04FD-2C89-9BCE-298791F3BB6B}"/>
              </a:ext>
            </a:extLst>
          </p:cNvPr>
          <p:cNvSpPr>
            <a:spLocks noGrp="1"/>
          </p:cNvSpPr>
          <p:nvPr>
            <p:ph type="title"/>
          </p:nvPr>
        </p:nvSpPr>
        <p:spPr>
          <a:xfrm>
            <a:off x="9437914" y="1"/>
            <a:ext cx="31757814" cy="4393096"/>
          </a:xfrm>
        </p:spPr>
        <p:txBody>
          <a:bodyPr>
            <a:normAutofit fontScale="90000"/>
          </a:bodyPr>
          <a:lstStyle/>
          <a:p>
            <a:br>
              <a:rPr lang="en-US" altLang="en-US" sz="6100" dirty="0">
                <a:latin typeface="Arial" panose="020B0604020202020204" pitchFamily="34" charset="0"/>
                <a:cs typeface="Arial" panose="020B0604020202020204" pitchFamily="34" charset="0"/>
              </a:rPr>
            </a:br>
            <a:r>
              <a:rPr lang="en-US" altLang="en-US" sz="7300" dirty="0">
                <a:latin typeface="Arial" panose="020B0604020202020204" pitchFamily="34" charset="0"/>
                <a:cs typeface="Arial" panose="020B0604020202020204" pitchFamily="34" charset="0"/>
              </a:rPr>
              <a:t>Improving the Quality of Life for People With Parkinson’s Disease</a:t>
            </a:r>
            <a:br>
              <a:rPr lang="en-US" altLang="en-US" sz="6200" dirty="0">
                <a:latin typeface="Arial" panose="020B0604020202020204" pitchFamily="34" charset="0"/>
                <a:cs typeface="Arial" panose="020B0604020202020204" pitchFamily="34" charset="0"/>
              </a:rPr>
            </a:br>
            <a:r>
              <a:rPr lang="en-US" altLang="en-US" sz="5400" b="0" dirty="0">
                <a:latin typeface="Arial" panose="020B0604020202020204" pitchFamily="34" charset="0"/>
                <a:cs typeface="Arial" panose="020B0604020202020204" pitchFamily="34" charset="0"/>
              </a:rPr>
              <a:t>Jennifer Larsen, DHSc candidate, MS, ATC </a:t>
            </a:r>
            <a:br>
              <a:rPr lang="en-US" altLang="en-US" sz="4800" b="0" dirty="0">
                <a:latin typeface="Arial" panose="020B0604020202020204" pitchFamily="34" charset="0"/>
                <a:cs typeface="Arial" panose="020B0604020202020204" pitchFamily="34" charset="0"/>
              </a:rPr>
            </a:br>
            <a:r>
              <a:rPr lang="en-US" altLang="en-US" sz="4800" b="0" i="1" dirty="0">
                <a:latin typeface="Arial" panose="020B0604020202020204" pitchFamily="34" charset="0"/>
                <a:cs typeface="Arial" panose="020B0604020202020204" pitchFamily="34" charset="0"/>
              </a:rPr>
              <a:t>Doctoral Program in Health Science and Exercise Leadership – </a:t>
            </a:r>
            <a:r>
              <a:rPr lang="en-US" altLang="en-US" sz="4800" b="0" i="1" dirty="0" err="1">
                <a:latin typeface="Arial" panose="020B0604020202020204" pitchFamily="34" charset="0"/>
                <a:cs typeface="Arial" panose="020B0604020202020204" pitchFamily="34" charset="0"/>
              </a:rPr>
              <a:t>PennWest</a:t>
            </a:r>
            <a:r>
              <a:rPr lang="en-US" altLang="en-US" sz="4800" b="0" i="1" dirty="0">
                <a:latin typeface="Arial" panose="020B0604020202020204" pitchFamily="34" charset="0"/>
                <a:cs typeface="Arial" panose="020B0604020202020204" pitchFamily="34" charset="0"/>
              </a:rPr>
              <a:t> University </a:t>
            </a:r>
            <a:br>
              <a:rPr lang="en-US" altLang="en-US" sz="4800" b="0" i="1" dirty="0">
                <a:latin typeface="Arial" panose="020B0604020202020204" pitchFamily="34" charset="0"/>
                <a:cs typeface="Arial" panose="020B0604020202020204" pitchFamily="34" charset="0"/>
              </a:rPr>
            </a:br>
            <a:r>
              <a:rPr lang="en-US" altLang="en-US" sz="4400" b="0" dirty="0">
                <a:latin typeface="Arial" panose="020B0604020202020204" pitchFamily="34" charset="0"/>
                <a:cs typeface="Arial" panose="020B0604020202020204" pitchFamily="34" charset="0"/>
              </a:rPr>
              <a:t>Advisory Panel: </a:t>
            </a:r>
            <a:r>
              <a:rPr lang="en-US" sz="4400" b="0" dirty="0"/>
              <a:t>Jeffrey Hatton, OTD, Brian Foster, DHSc, Devon Bates, DHSc, Marc Federico, PT, DPT</a:t>
            </a:r>
            <a:br>
              <a:rPr lang="en-US" sz="4400" b="0" dirty="0"/>
            </a:br>
            <a:br>
              <a:rPr lang="en-US" altLang="en-US" sz="4800" b="0" i="1" dirty="0">
                <a:latin typeface="Arial" panose="020B0604020202020204" pitchFamily="34" charset="0"/>
                <a:cs typeface="Arial" panose="020B0604020202020204" pitchFamily="34" charset="0"/>
              </a:rPr>
            </a:br>
            <a:endParaRPr lang="en-US" dirty="0"/>
          </a:p>
        </p:txBody>
      </p:sp>
      <p:cxnSp>
        <p:nvCxnSpPr>
          <p:cNvPr id="15" name="Straight Connector 14">
            <a:extLst>
              <a:ext uri="{FF2B5EF4-FFF2-40B4-BE49-F238E27FC236}">
                <a16:creationId xmlns:a16="http://schemas.microsoft.com/office/drawing/2014/main" id="{5A1425CB-B9AB-7362-83AA-E736BEDE1C1D}"/>
              </a:ext>
            </a:extLst>
          </p:cNvPr>
          <p:cNvCxnSpPr/>
          <p:nvPr/>
        </p:nvCxnSpPr>
        <p:spPr>
          <a:xfrm>
            <a:off x="31913412" y="11869083"/>
            <a:ext cx="5603631" cy="0"/>
          </a:xfrm>
          <a:prstGeom prst="line">
            <a:avLst/>
          </a:prstGeom>
          <a:ln>
            <a:solidFill>
              <a:srgbClr val="DA332A"/>
            </a:solidFill>
          </a:ln>
        </p:spPr>
        <p:style>
          <a:lnRef idx="1">
            <a:schemeClr val="accent1"/>
          </a:lnRef>
          <a:fillRef idx="0">
            <a:schemeClr val="accent1"/>
          </a:fillRef>
          <a:effectRef idx="0">
            <a:schemeClr val="accent1"/>
          </a:effectRef>
          <a:fontRef idx="minor">
            <a:schemeClr val="tx1"/>
          </a:fontRef>
        </p:style>
      </p:cxnSp>
      <p:sp>
        <p:nvSpPr>
          <p:cNvPr id="16" name="Round Diagonal Corner Rectangle 15">
            <a:extLst>
              <a:ext uri="{FF2B5EF4-FFF2-40B4-BE49-F238E27FC236}">
                <a16:creationId xmlns:a16="http://schemas.microsoft.com/office/drawing/2014/main" id="{3DFD1956-BCB9-DF7B-0BA5-2CA0FF3ABADB}"/>
              </a:ext>
            </a:extLst>
          </p:cNvPr>
          <p:cNvSpPr/>
          <p:nvPr/>
        </p:nvSpPr>
        <p:spPr>
          <a:xfrm>
            <a:off x="12510655" y="17414080"/>
            <a:ext cx="16957963" cy="1270361"/>
          </a:xfrm>
          <a:prstGeom prst="round2DiagRect">
            <a:avLst>
              <a:gd name="adj1" fmla="val 16667"/>
              <a:gd name="adj2" fmla="val 0"/>
            </a:avLst>
          </a:prstGeom>
          <a:solidFill>
            <a:srgbClr val="D12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Credo: Empowerment. Lifelong movement. Meaningful connection.</a:t>
            </a:r>
          </a:p>
        </p:txBody>
      </p:sp>
    </p:spTree>
    <p:extLst>
      <p:ext uri="{BB962C8B-B14F-4D97-AF65-F5344CB8AC3E}">
        <p14:creationId xmlns:p14="http://schemas.microsoft.com/office/powerpoint/2010/main" val="1866973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1557</TotalTime>
  <Words>568</Words>
  <Application>Microsoft Macintosh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Custom Design</vt:lpstr>
      <vt:lpstr> Improving the Quality of Life for People With Parkinson’s Disease Jennifer Larsen, DHSc candidate, MS, ATC  Doctoral Program in Health Science and Exercise Leadership – PennWest University  Advisory Panel: Jeffrey Hatton, OTD, Brian Foster, DHSc, Devon Bates, DHSc, Marc Federico, PT, DPT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Jennifer A. Larsen</cp:lastModifiedBy>
  <cp:revision>78</cp:revision>
  <dcterms:created xsi:type="dcterms:W3CDTF">2018-11-01T14:13:54Z</dcterms:created>
  <dcterms:modified xsi:type="dcterms:W3CDTF">2025-07-09T04:15:09Z</dcterms:modified>
</cp:coreProperties>
</file>